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3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5" r:id="rId15"/>
    <p:sldId id="276" r:id="rId16"/>
    <p:sldId id="28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A840D04-6D55-4A3B-8350-AAF89F0D8A65}" type="datetimeFigureOut">
              <a:rPr lang="en-AU" smtClean="0"/>
              <a:t>10/03/2023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67" y="0"/>
            <a:ext cx="4287318" cy="429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The Atom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Year 10 </a:t>
            </a:r>
            <a:r>
              <a:rPr lang="en-AU" dirty="0" err="1"/>
              <a:t>PreATAR</a:t>
            </a:r>
            <a:r>
              <a:rPr lang="en-AU" dirty="0"/>
              <a:t> Science</a:t>
            </a:r>
          </a:p>
        </p:txBody>
      </p:sp>
    </p:spTree>
    <p:extLst>
      <p:ext uri="{BB962C8B-B14F-4D97-AF65-F5344CB8AC3E}">
        <p14:creationId xmlns:p14="http://schemas.microsoft.com/office/powerpoint/2010/main" val="39663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Mass number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388424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40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 relative mass of a proton or neutron is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atomic mass unit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mass number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a particular atom is the number of protons plus neutrons in that atom.</a:t>
            </a:r>
          </a:p>
        </p:txBody>
      </p:sp>
    </p:spTree>
    <p:extLst>
      <p:ext uri="{BB962C8B-B14F-4D97-AF65-F5344CB8AC3E}">
        <p14:creationId xmlns:p14="http://schemas.microsoft.com/office/powerpoint/2010/main" val="17236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4140200" y="2708275"/>
            <a:ext cx="8636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0600"/>
              <a:t>X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563938" y="2565400"/>
            <a:ext cx="129698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5400"/>
              <a:t>A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563938" y="3500438"/>
            <a:ext cx="2016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5400"/>
              <a:t>Z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611188" y="2565400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2800"/>
              <a:t>mass number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539750" y="3860800"/>
            <a:ext cx="2592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2800"/>
              <a:t>atomic number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5761038" y="3357563"/>
            <a:ext cx="255537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3200" dirty="0"/>
              <a:t>element symbol</a:t>
            </a:r>
          </a:p>
        </p:txBody>
      </p:sp>
      <p:sp>
        <p:nvSpPr>
          <p:cNvPr id="142346" name="Line 10"/>
          <p:cNvSpPr>
            <a:spLocks noChangeShapeType="1"/>
          </p:cNvSpPr>
          <p:nvPr/>
        </p:nvSpPr>
        <p:spPr bwMode="auto">
          <a:xfrm>
            <a:off x="2916238" y="2852738"/>
            <a:ext cx="647700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2347" name="Line 11"/>
          <p:cNvSpPr>
            <a:spLocks noChangeShapeType="1"/>
          </p:cNvSpPr>
          <p:nvPr/>
        </p:nvSpPr>
        <p:spPr bwMode="auto">
          <a:xfrm flipV="1">
            <a:off x="3059113" y="4005263"/>
            <a:ext cx="576262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2348" name="Line 12"/>
          <p:cNvSpPr>
            <a:spLocks noChangeShapeType="1"/>
          </p:cNvSpPr>
          <p:nvPr/>
        </p:nvSpPr>
        <p:spPr bwMode="auto">
          <a:xfrm flipH="1" flipV="1">
            <a:off x="4932363" y="3573463"/>
            <a:ext cx="792162" cy="142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6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/>
      <p:bldP spid="142340" grpId="1"/>
      <p:bldP spid="142341" grpId="0"/>
      <p:bldP spid="142341" grpId="1"/>
      <p:bldP spid="142342" grpId="0"/>
      <p:bldP spid="142342" grpId="1"/>
      <p:bldP spid="142343" grpId="0"/>
      <p:bldP spid="142343" grpId="1"/>
      <p:bldP spid="142343" grpId="2"/>
      <p:bldP spid="142344" grpId="0"/>
      <p:bldP spid="142344" grpId="1"/>
      <p:bldP spid="142344" grpId="2"/>
      <p:bldP spid="142345" grpId="0"/>
      <p:bldP spid="142345" grpId="1"/>
      <p:bldP spid="142345" grpId="2"/>
      <p:bldP spid="142346" grpId="0" animBg="1"/>
      <p:bldP spid="142347" grpId="0" animBg="1"/>
      <p:bldP spid="1423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Isotopes</a:t>
            </a:r>
          </a:p>
        </p:txBody>
      </p:sp>
      <p:pic>
        <p:nvPicPr>
          <p:cNvPr id="15364" name="Picture 5" descr="ne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1"/>
            <a:ext cx="6293588" cy="37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AU" sz="40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Atoms of the same element have the same number of protons, but may have a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different number of neutrons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.</a:t>
            </a:r>
            <a:endParaRPr lang="en-AU" sz="3200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836613"/>
            <a:ext cx="7992119" cy="52562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AU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These different forms of the same element are called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isotopes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, and are distinguished by their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different mass numbers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Isotopes share chemical properties, but have different physical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9036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atomic mass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200" dirty="0"/>
              <a:t>“atomic weight”</a:t>
            </a:r>
          </a:p>
          <a:p>
            <a:pPr marL="114300" indent="0">
              <a:buNone/>
            </a:pPr>
            <a:r>
              <a:rPr lang="en-AU" sz="3200" dirty="0"/>
              <a:t>The average mass number of atoms of that element.</a:t>
            </a:r>
          </a:p>
          <a:p>
            <a:pPr marL="114300" indent="0">
              <a:buNone/>
            </a:pPr>
            <a:r>
              <a:rPr lang="en-AU" sz="3200" dirty="0"/>
              <a:t>Determined by isotopic composition – </a:t>
            </a:r>
            <a:r>
              <a:rPr lang="en-AU" sz="3200" dirty="0" err="1"/>
              <a:t>ie</a:t>
            </a:r>
            <a:r>
              <a:rPr lang="en-AU" sz="3200" dirty="0"/>
              <a:t> proportion of each isotope. 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13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60" y="1052736"/>
            <a:ext cx="4896544" cy="3672408"/>
          </a:xfrm>
        </p:spPr>
      </p:pic>
    </p:spTree>
    <p:extLst>
      <p:ext uri="{BB962C8B-B14F-4D97-AF65-F5344CB8AC3E}">
        <p14:creationId xmlns:p14="http://schemas.microsoft.com/office/powerpoint/2010/main" val="312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14E3-9DB4-4225-0865-5B61664D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50-6B9B-EF81-4F4B-7B7AD3AC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Identify the number of protons, neutrons and electrons in an atom</a:t>
            </a:r>
          </a:p>
          <a:p>
            <a:r>
              <a:rPr lang="en-AU" sz="3200" dirty="0"/>
              <a:t>Use a periodic table to determine how many protons, neutrons and electrons are in atoms</a:t>
            </a:r>
          </a:p>
          <a:p>
            <a:r>
              <a:rPr lang="en-AU" sz="3200" dirty="0"/>
              <a:t>Write atomic number and mass number for atoms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872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7620000" cy="4800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AU" sz="2400" b="1" dirty="0"/>
              <a:t>Chemical sciences</a:t>
            </a:r>
            <a:endParaRPr lang="en-AU" sz="2400" dirty="0"/>
          </a:p>
          <a:p>
            <a:pPr marL="114300" indent="0">
              <a:buNone/>
            </a:pPr>
            <a:r>
              <a:rPr lang="en-AU" sz="2400" b="1" dirty="0"/>
              <a:t>The atomic structure and properties of elements are used to organise them in the Periodic Table</a:t>
            </a:r>
            <a:endParaRPr lang="en-AU" sz="2400" dirty="0"/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92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14E3-9DB4-4225-0865-5B61664D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50-6B9B-EF81-4F4B-7B7AD3AC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Identify the number of protons, neutrons and electrons in an atom</a:t>
            </a:r>
          </a:p>
          <a:p>
            <a:r>
              <a:rPr lang="en-AU" sz="3200" dirty="0"/>
              <a:t>Use a periodic table to determine how many protons, neutrons and electrons are in atoms</a:t>
            </a:r>
          </a:p>
          <a:p>
            <a:r>
              <a:rPr lang="en-AU" sz="3200" dirty="0"/>
              <a:t>Write atomic number and mass number for atoms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27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800600"/>
          </a:xfrm>
        </p:spPr>
        <p:txBody>
          <a:bodyPr numCol="2">
            <a:normAutofit/>
          </a:bodyPr>
          <a:lstStyle/>
          <a:p>
            <a:r>
              <a:rPr lang="en-AU" sz="3200" dirty="0"/>
              <a:t>nucleus</a:t>
            </a:r>
          </a:p>
          <a:p>
            <a:r>
              <a:rPr lang="en-AU" sz="3200" dirty="0"/>
              <a:t>protons, neutrons, electrons</a:t>
            </a:r>
          </a:p>
          <a:p>
            <a:r>
              <a:rPr lang="en-AU" sz="3200" dirty="0"/>
              <a:t>energy levels</a:t>
            </a:r>
          </a:p>
          <a:p>
            <a:r>
              <a:rPr lang="en-AU" sz="3200" dirty="0"/>
              <a:t>atomic number </a:t>
            </a:r>
          </a:p>
          <a:p>
            <a:r>
              <a:rPr lang="en-AU" sz="3200" dirty="0"/>
              <a:t>mass number </a:t>
            </a:r>
          </a:p>
          <a:p>
            <a:r>
              <a:rPr lang="en-AU" sz="3200" dirty="0"/>
              <a:t>relative atomic mass (“atomic weight”)</a:t>
            </a:r>
          </a:p>
          <a:p>
            <a:pPr marL="11430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3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Atomic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1513"/>
            <a:ext cx="3312368" cy="2967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AU" sz="3200" dirty="0"/>
          </a:p>
          <a:p>
            <a:pPr marL="114300" indent="0">
              <a:buNone/>
            </a:pPr>
            <a:endParaRPr lang="en-AU" sz="3200" dirty="0"/>
          </a:p>
          <a:p>
            <a:pPr marL="114300" indent="0">
              <a:buNone/>
            </a:pPr>
            <a:r>
              <a:rPr lang="en-AU" sz="3200" dirty="0"/>
              <a:t>Nucleus contains protons  and neutrons</a:t>
            </a:r>
          </a:p>
          <a:p>
            <a:pPr marL="114300" indent="0">
              <a:buNone/>
            </a:pPr>
            <a:r>
              <a:rPr lang="en-AU" sz="3200" dirty="0"/>
              <a:t>                                </a:t>
            </a:r>
          </a:p>
          <a:p>
            <a:pPr marL="114300" indent="0">
              <a:buNone/>
            </a:pPr>
            <a:r>
              <a:rPr lang="en-AU" sz="3200" dirty="0"/>
              <a:t>surrounded by a “cloud” of electrons.</a:t>
            </a:r>
          </a:p>
          <a:p>
            <a:pPr marL="114300" indent="0">
              <a:buNone/>
            </a:pPr>
            <a:r>
              <a:rPr lang="en-AU" sz="3200" dirty="0"/>
              <a:t>Electrons are found in distinct energy levels.</a:t>
            </a:r>
          </a:p>
          <a:p>
            <a:pPr marL="114300" indent="0">
              <a:buNone/>
            </a:pPr>
            <a:endParaRPr lang="en-AU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11960" y="1700808"/>
            <a:ext cx="223224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3868" y="191683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56276" y="1836378"/>
            <a:ext cx="3672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neutral </a:t>
            </a:r>
          </a:p>
          <a:p>
            <a:r>
              <a:rPr lang="en-AU" sz="2000" dirty="0">
                <a:solidFill>
                  <a:srgbClr val="00B050"/>
                </a:solidFill>
              </a:rPr>
              <a:t>(no charge)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624228" y="1605620"/>
            <a:ext cx="432048" cy="1309464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12160" y="335873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negative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724128" y="2348880"/>
            <a:ext cx="288032" cy="165618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 build="allAtOnce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28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Protons and neutrons are almost identical in size and mass.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nucleus contains almost all of the mass of the atom, despite taking up less than 10</a:t>
            </a:r>
            <a:r>
              <a:rPr lang="en-AU" sz="3200" baseline="30000" dirty="0">
                <a:latin typeface="Calibri" pitchFamily="34" charset="0"/>
                <a:cs typeface="Calibri" pitchFamily="34" charset="0"/>
              </a:rPr>
              <a:t>-12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its volume. </a:t>
            </a:r>
          </a:p>
        </p:txBody>
      </p:sp>
    </p:spTree>
    <p:extLst>
      <p:ext uri="{BB962C8B-B14F-4D97-AF65-F5344CB8AC3E}">
        <p14:creationId xmlns:p14="http://schemas.microsoft.com/office/powerpoint/2010/main" val="21607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91512" cy="5149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Most of the atom is empty space, through which negatively charged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electrons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orbit at high speed.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Electrons are much smaller and lighter than protons and neutrons, and so contribute almost no mass to the atom.  </a:t>
            </a:r>
          </a:p>
        </p:txBody>
      </p:sp>
    </p:spTree>
    <p:extLst>
      <p:ext uri="{BB962C8B-B14F-4D97-AF65-F5344CB8AC3E}">
        <p14:creationId xmlns:p14="http://schemas.microsoft.com/office/powerpoint/2010/main" val="128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" name="Just how small is an atom - Jonathan Bergman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260648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1020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Atomic number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849244" cy="45021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12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atomic number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any atom is the number of protons in the nucleus.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atomic number defines the element,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</a:t>
            </a:r>
            <a:r>
              <a:rPr lang="en-AU" sz="3200" i="1" dirty="0" err="1">
                <a:latin typeface="Calibri" pitchFamily="34" charset="0"/>
                <a:cs typeface="Calibri" pitchFamily="34" charset="0"/>
              </a:rPr>
              <a:t>ie</a:t>
            </a:r>
            <a:r>
              <a:rPr lang="en-AU" sz="3200" i="1" dirty="0">
                <a:latin typeface="Calibri" pitchFamily="34" charset="0"/>
                <a:cs typeface="Calibri" pitchFamily="34" charset="0"/>
              </a:rPr>
              <a:t> all hydrogen atoms have 1 proton,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i="1" dirty="0">
                <a:latin typeface="Calibri" pitchFamily="34" charset="0"/>
                <a:cs typeface="Calibri" pitchFamily="34" charset="0"/>
              </a:rPr>
              <a:t>	all helium atoms have 2 protons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i="1" dirty="0">
                <a:latin typeface="Calibri" pitchFamily="34" charset="0"/>
                <a:cs typeface="Calibri" pitchFamily="34" charset="0"/>
              </a:rPr>
              <a:t>	and so on…</a:t>
            </a:r>
          </a:p>
        </p:txBody>
      </p:sp>
    </p:spTree>
    <p:extLst>
      <p:ext uri="{BB962C8B-B14F-4D97-AF65-F5344CB8AC3E}">
        <p14:creationId xmlns:p14="http://schemas.microsoft.com/office/powerpoint/2010/main" val="16340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211</TotalTime>
  <Words>408</Words>
  <Application>Microsoft Office PowerPoint</Application>
  <PresentationFormat>On-screen Show (4:3)</PresentationFormat>
  <Paragraphs>67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</vt:lpstr>
      <vt:lpstr>Corbel</vt:lpstr>
      <vt:lpstr>Wingdings</vt:lpstr>
      <vt:lpstr>Adjacency</vt:lpstr>
      <vt:lpstr>The Atom</vt:lpstr>
      <vt:lpstr>Learning Intentions</vt:lpstr>
      <vt:lpstr>Success Criteria</vt:lpstr>
      <vt:lpstr>Key words</vt:lpstr>
      <vt:lpstr>Atomic structure</vt:lpstr>
      <vt:lpstr>PowerPoint Presentation</vt:lpstr>
      <vt:lpstr>PowerPoint Presentation</vt:lpstr>
      <vt:lpstr>PowerPoint Presentation</vt:lpstr>
      <vt:lpstr>Atomic number</vt:lpstr>
      <vt:lpstr>Mass number</vt:lpstr>
      <vt:lpstr>PowerPoint Presentation</vt:lpstr>
      <vt:lpstr>Isotopes</vt:lpstr>
      <vt:lpstr>PowerPoint Presentation</vt:lpstr>
      <vt:lpstr>Relative atomic mass</vt:lpstr>
      <vt:lpstr>PowerPoint Presentation</vt:lpstr>
      <vt:lpstr>Success Criteria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1A Chemistry</dc:title>
  <dc:creator>JOHNSON Kristy</dc:creator>
  <cp:lastModifiedBy>JOHNSON Kristy [Narrogin Senior High School]</cp:lastModifiedBy>
  <cp:revision>25</cp:revision>
  <dcterms:created xsi:type="dcterms:W3CDTF">2015-01-31T08:30:22Z</dcterms:created>
  <dcterms:modified xsi:type="dcterms:W3CDTF">2023-03-10T02:29:30Z</dcterms:modified>
</cp:coreProperties>
</file>